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84" r:id="rId5"/>
    <p:sldId id="286" r:id="rId6"/>
    <p:sldId id="271" r:id="rId7"/>
    <p:sldId id="258" r:id="rId8"/>
    <p:sldId id="287" r:id="rId9"/>
    <p:sldId id="264" r:id="rId10"/>
    <p:sldId id="262" r:id="rId11"/>
    <p:sldId id="288" r:id="rId12"/>
    <p:sldId id="289" r:id="rId13"/>
    <p:sldId id="268" r:id="rId14"/>
    <p:sldId id="267" r:id="rId15"/>
    <p:sldId id="269" r:id="rId16"/>
    <p:sldId id="279" r:id="rId17"/>
    <p:sldId id="266" r:id="rId18"/>
    <p:sldId id="272" r:id="rId19"/>
    <p:sldId id="260" r:id="rId20"/>
    <p:sldId id="277" r:id="rId21"/>
    <p:sldId id="278" r:id="rId22"/>
    <p:sldId id="270" r:id="rId23"/>
    <p:sldId id="274" r:id="rId24"/>
    <p:sldId id="281" r:id="rId25"/>
    <p:sldId id="27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50" d="100"/>
          <a:sy n="150" d="100"/>
        </p:scale>
        <p:origin x="2142" y="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175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6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4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70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10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654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84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098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00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57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D5251-8F6C-43D0-87DD-2A64AA45163E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38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06" y="3957492"/>
            <a:ext cx="2653873" cy="2559989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711200"/>
            <a:ext cx="7886700" cy="2467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Портфолио воспитателя</a:t>
            </a:r>
            <a:br>
              <a:rPr lang="ru-RU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i="1" dirty="0">
              <a:solidFill>
                <a:srgbClr val="00206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628650" y="1429555"/>
            <a:ext cx="3886200" cy="4747408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МБДОУ «Казачий детский сад «Светлячок»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п. </a:t>
            </a:r>
            <a:r>
              <a:rPr lang="ru-RU" b="1" i="1" dirty="0" err="1">
                <a:solidFill>
                  <a:srgbClr val="002060"/>
                </a:solidFill>
              </a:rPr>
              <a:t>Иловля</a:t>
            </a:r>
            <a:r>
              <a:rPr lang="ru-RU" b="1" i="1" dirty="0">
                <a:solidFill>
                  <a:srgbClr val="002060"/>
                </a:solidFill>
              </a:rPr>
              <a:t>, Волгоградская область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261657" y="711200"/>
            <a:ext cx="4253693" cy="55899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>
                <a:solidFill>
                  <a:srgbClr val="FF0000"/>
                </a:solidFill>
              </a:rPr>
              <a:t>Кузнецова Оксана	</a:t>
            </a:r>
          </a:p>
          <a:p>
            <a:pPr marL="0" indent="0" algn="ctr">
              <a:buNone/>
            </a:pPr>
            <a:r>
              <a:rPr lang="ru-RU" sz="3600" b="1" i="1" dirty="0">
                <a:solidFill>
                  <a:srgbClr val="FF0000"/>
                </a:solidFill>
              </a:rPr>
              <a:t>Александровна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F78F4A-28CB-225E-6274-71047627A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25" y="2011318"/>
            <a:ext cx="3032154" cy="46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18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607456" y="1010920"/>
            <a:ext cx="5288643" cy="69668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57007" y="1917708"/>
            <a:ext cx="62299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indent="-385763">
              <a:buAutoNum type="arabicPeriod"/>
            </a:pPr>
            <a:r>
              <a:rPr lang="ru-RU" sz="2400" b="1" i="1" dirty="0"/>
              <a:t>Информационная карта.</a:t>
            </a:r>
          </a:p>
          <a:p>
            <a:r>
              <a:rPr lang="ru-RU" sz="2400" b="1" i="1" dirty="0"/>
              <a:t>2. Сведения об образовании.</a:t>
            </a:r>
          </a:p>
          <a:p>
            <a:r>
              <a:rPr lang="ru-RU" sz="2400" b="1" i="1" dirty="0"/>
              <a:t>3. Курсы повышения квалификации.</a:t>
            </a:r>
          </a:p>
          <a:p>
            <a:r>
              <a:rPr lang="ru-RU" sz="2400" b="1" i="1" dirty="0"/>
              <a:t>4. Профессиональная деятельность.</a:t>
            </a:r>
          </a:p>
          <a:p>
            <a:r>
              <a:rPr lang="ru-RU" sz="2400" b="1" i="1" dirty="0"/>
              <a:t>7. Фотоархив</a:t>
            </a:r>
          </a:p>
          <a:p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53072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1108411"/>
            <a:ext cx="7886700" cy="690942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Calibri" panose="020F0502020204030204" pitchFamily="34" charset="0"/>
              </a:rPr>
              <a:t>1. Информационная карта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28650" y="2134072"/>
            <a:ext cx="7886700" cy="3411149"/>
          </a:xfrm>
        </p:spPr>
        <p:txBody>
          <a:bodyPr>
            <a:normAutofit/>
          </a:bodyPr>
          <a:lstStyle/>
          <a:p>
            <a:r>
              <a:rPr lang="ru-RU" b="1" i="1" dirty="0"/>
              <a:t>Дата рождения: 27 декабря 1979г</a:t>
            </a:r>
          </a:p>
          <a:p>
            <a:r>
              <a:rPr lang="ru-RU" b="1" i="1" dirty="0"/>
              <a:t>Образование: высшее</a:t>
            </a:r>
          </a:p>
          <a:p>
            <a:r>
              <a:rPr lang="ru-RU" b="1" i="1" dirty="0"/>
              <a:t>Место работы: МБДОУ «Казачий детский сад «Светлячок», р. п. </a:t>
            </a:r>
            <a:r>
              <a:rPr lang="ru-RU" b="1" i="1" dirty="0" err="1"/>
              <a:t>Иловля</a:t>
            </a:r>
            <a:r>
              <a:rPr lang="ru-RU" b="1" i="1" dirty="0"/>
              <a:t>, Волгоградская область.</a:t>
            </a:r>
          </a:p>
          <a:p>
            <a:r>
              <a:rPr lang="ru-RU" b="1" i="1" dirty="0"/>
              <a:t>Стаж работы в данном учреждении: 16 лет</a:t>
            </a:r>
          </a:p>
        </p:txBody>
      </p:sp>
    </p:spTree>
    <p:extLst>
      <p:ext uri="{BB962C8B-B14F-4D97-AF65-F5344CB8AC3E}">
        <p14:creationId xmlns:p14="http://schemas.microsoft.com/office/powerpoint/2010/main" val="247410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B67CF-0D5C-0403-785E-766731E3F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29" y="1391821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</a:rPr>
              <a:t>Жизненное кредо: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113E0C-8070-342F-E01B-1BC14784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471" y="2617036"/>
            <a:ext cx="7886700" cy="2532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«Будущий день не любит, когда его ждут, сложа руки на коленях. Его надо делать самим»</a:t>
            </a:r>
          </a:p>
          <a:p>
            <a:pPr marL="0" indent="0">
              <a:buNone/>
            </a:pPr>
            <a:r>
              <a:rPr lang="ru-RU" sz="3200" b="1" dirty="0"/>
              <a:t>						</a:t>
            </a:r>
            <a:r>
              <a:rPr lang="ru-RU" sz="3200" b="1" dirty="0" err="1"/>
              <a:t>В.Пикуль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71156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B67CF-0D5C-0403-785E-766731E3F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29" y="1391821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</a:rPr>
              <a:t>Педагогическое кредо: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113E0C-8070-342F-E01B-1BC14784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471" y="2617036"/>
            <a:ext cx="7886700" cy="2532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«Педагог - он вечно созидатель.</a:t>
            </a:r>
          </a:p>
          <a:p>
            <a:pPr marL="0" indent="0" algn="ctr">
              <a:buNone/>
            </a:pPr>
            <a:r>
              <a:rPr lang="ru-RU" sz="3200" b="1" dirty="0"/>
              <a:t>Он жизни учит и любви к труду.</a:t>
            </a:r>
          </a:p>
          <a:p>
            <a:pPr marL="0" indent="0" algn="ctr">
              <a:buNone/>
            </a:pPr>
            <a:r>
              <a:rPr lang="ru-RU" sz="3200" b="1" dirty="0"/>
              <a:t> Я педагог, наставник, воспитатель.</a:t>
            </a:r>
          </a:p>
          <a:p>
            <a:pPr marL="0" indent="0" algn="ctr">
              <a:buNone/>
            </a:pPr>
            <a:r>
              <a:rPr lang="ru-RU" sz="3200" b="1" dirty="0"/>
              <a:t>За что благодарю свою судьбу»</a:t>
            </a:r>
          </a:p>
        </p:txBody>
      </p:sp>
    </p:spTree>
    <p:extLst>
      <p:ext uri="{BB962C8B-B14F-4D97-AF65-F5344CB8AC3E}">
        <p14:creationId xmlns:p14="http://schemas.microsoft.com/office/powerpoint/2010/main" val="4089937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0"/>
            <a:ext cx="7871406" cy="579549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+mn-lt"/>
              </a:rPr>
              <a:t>2. Образование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712760"/>
              </p:ext>
            </p:extLst>
          </p:nvPr>
        </p:nvGraphicFramePr>
        <p:xfrm>
          <a:off x="350608" y="643944"/>
          <a:ext cx="8427490" cy="5556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4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60224">
                <a:tc>
                  <a:txBody>
                    <a:bodyPr/>
                    <a:lstStyle/>
                    <a:p>
                      <a:r>
                        <a:rPr lang="ru-RU" sz="2000" b="1" i="1" dirty="0">
                          <a:solidFill>
                            <a:srgbClr val="FF0000"/>
                          </a:solidFill>
                        </a:rPr>
                        <a:t>Учреждение</a:t>
                      </a:r>
                    </a:p>
                    <a:p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Государственное</a:t>
                      </a:r>
                      <a:r>
                        <a:rPr lang="ru-RU" sz="1600" b="1" i="1" baseline="0" dirty="0">
                          <a:solidFill>
                            <a:schemeClr val="tx1"/>
                          </a:solidFill>
                        </a:rPr>
                        <a:t> образовательное учреждение Волгоградский педагогический колледж</a:t>
                      </a:r>
                    </a:p>
                    <a:p>
                      <a:r>
                        <a:rPr lang="ru-RU" sz="1600" b="1" i="1" baseline="0" dirty="0">
                          <a:solidFill>
                            <a:schemeClr val="tx1"/>
                          </a:solidFill>
                        </a:rPr>
                        <a:t>№ 120  28.06.2011</a:t>
                      </a:r>
                      <a:endParaRPr lang="ru-RU" sz="16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i="1" dirty="0">
                          <a:solidFill>
                            <a:srgbClr val="FF0000"/>
                          </a:solidFill>
                        </a:rPr>
                        <a:t>Квалификация</a:t>
                      </a:r>
                    </a:p>
                    <a:p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Социальный педагог с дополнительной подготовкой в области психологии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i="1" dirty="0"/>
                        <a:t>Государственное образовательное</a:t>
                      </a:r>
                      <a:r>
                        <a:rPr lang="ru-RU" sz="1600" b="1" i="1" baseline="0" dirty="0"/>
                        <a:t> учреждение высшего профессионального образования  «Волгоградский государственный педагогический университет» № 34-СПБ</a:t>
                      </a:r>
                      <a:r>
                        <a:rPr lang="en-US" sz="1600" b="1" i="1" baseline="0" dirty="0"/>
                        <a:t>SZ - 07</a:t>
                      </a:r>
                      <a:endParaRPr lang="ru-RU" sz="1600" b="1" i="1" baseline="0" dirty="0"/>
                    </a:p>
                    <a:p>
                      <a:r>
                        <a:rPr lang="en-US" sz="1600" b="1" i="1" baseline="0" dirty="0"/>
                        <a:t>8</a:t>
                      </a:r>
                      <a:r>
                        <a:rPr lang="ru-RU" sz="1600" b="1" i="1" baseline="0" dirty="0"/>
                        <a:t> июня 20</a:t>
                      </a:r>
                      <a:r>
                        <a:rPr lang="en-US" sz="1600" b="1" i="1" baseline="0" dirty="0"/>
                        <a:t>15</a:t>
                      </a:r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/>
                        <a:t>Освоила программу  по направлению  Психолого- педагогического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rgbClr val="FF0000"/>
                          </a:solidFill>
                        </a:rPr>
                        <a:t>ЧОУ ДПО «Академия бизнеса и управления</a:t>
                      </a:r>
                      <a:r>
                        <a:rPr lang="ru-RU" sz="1600" b="1" i="1" baseline="0" dirty="0">
                          <a:solidFill>
                            <a:srgbClr val="FF0000"/>
                          </a:solidFill>
                        </a:rPr>
                        <a:t> системами» по программе «Педагогика  и методика дошкольного образования»  №3121/16</a:t>
                      </a:r>
                    </a:p>
                    <a:p>
                      <a:r>
                        <a:rPr lang="ru-RU" sz="1600" b="1" i="1" baseline="0" dirty="0">
                          <a:solidFill>
                            <a:srgbClr val="FF0000"/>
                          </a:solidFill>
                        </a:rPr>
                        <a:t>23июля 2016</a:t>
                      </a:r>
                    </a:p>
                    <a:p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/>
                        <a:t>Воспитатель детей дошкольного возраста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75" y="2733134"/>
            <a:ext cx="2311168" cy="1728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01F56F-9877-A399-0021-CB7C113213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10" y="643944"/>
            <a:ext cx="2544405" cy="1908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98C52B-DB22-E570-4914-59358C8D6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5029" y="4551701"/>
            <a:ext cx="2264559" cy="169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47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188687"/>
            <a:ext cx="7886700" cy="725714"/>
          </a:xfrm>
        </p:spPr>
        <p:txBody>
          <a:bodyPr/>
          <a:lstStyle/>
          <a:p>
            <a:r>
              <a:rPr lang="ru-RU" sz="3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Курсы повышения квалификации</a:t>
            </a:r>
            <a:endParaRPr lang="ru-RU" i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77371" y="1277257"/>
            <a:ext cx="4137479" cy="526868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16.04.2015   ПК-000077-1/415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Повышение квалификации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«Проектирование взаимодействия детского сада и семьи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08.11.2019   9360-8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Повышение квалификации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«Профессиональная компетентность воспитателя в условиях реализации ФГОС ДО»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30.09.2022   78/87-1926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Повышение квалификации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«Речевое развитие в соответствии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i="1" dirty="0">
                <a:solidFill>
                  <a:prstClr val="black"/>
                </a:solidFill>
              </a:rPr>
              <a:t>С ФГОС ДО. Формирование творческого речевого поведения»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9840075B-583D-30EC-56B0-B6E843B75F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412" y="1000954"/>
            <a:ext cx="3886200" cy="2703337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6499974-BA6E-9DB5-2772-A016D63097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820" y="2839743"/>
            <a:ext cx="3056991" cy="21418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E2E9D32-F88F-D9D4-FE61-D70E852123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25093" y="3577162"/>
            <a:ext cx="2606574" cy="348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7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188687"/>
            <a:ext cx="7886700" cy="725714"/>
          </a:xfrm>
        </p:spPr>
        <p:txBody>
          <a:bodyPr/>
          <a:lstStyle/>
          <a:p>
            <a:r>
              <a:rPr lang="ru-RU" sz="3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Курсы повышения квалификации</a:t>
            </a:r>
            <a:endParaRPr lang="ru-RU" i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F75D75-23DB-5849-8A5B-024E88337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31" y="1401010"/>
            <a:ext cx="8234137" cy="441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99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5502" y="158547"/>
            <a:ext cx="878683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>
                <a:solidFill>
                  <a:srgbClr val="FF0000"/>
                </a:solidFill>
              </a:rPr>
              <a:t>4.Профессиональная деятельность.</a:t>
            </a:r>
          </a:p>
          <a:p>
            <a:pPr lvl="0" algn="ctr"/>
            <a:r>
              <a:rPr lang="ru-RU" sz="2400" b="1" i="1" dirty="0">
                <a:solidFill>
                  <a:srgbClr val="002060"/>
                </a:solidFill>
              </a:rPr>
              <a:t>Здоровье сберегающие технологии:</a:t>
            </a:r>
          </a:p>
          <a:p>
            <a:pPr lvl="0"/>
            <a:endParaRPr lang="ru-RU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9D31A3-6DD2-3994-C6FC-82C47FAC9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89" y="1303313"/>
            <a:ext cx="2998390" cy="25252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7C3C40-4864-43A7-91F0-C9C5C57888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4000"/>
                    </a14:imgEffect>
                    <a14:imgEffect>
                      <a14:brightnessContrast bright="-8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82" y="1558660"/>
            <a:ext cx="3026479" cy="226985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F04C108-DC78-5E34-A48E-43124D4489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15" y="1379087"/>
            <a:ext cx="1780243" cy="237365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88D8B29-D4D5-5DD0-6CDE-CDD44ED06A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8000"/>
                    </a14:imgEffect>
                    <a14:imgEffect>
                      <a14:brightnessContrast bright="10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767" y="3862950"/>
            <a:ext cx="3270250" cy="2452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413F75-3603-0659-7FFA-F28A7E8DEE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84" y="3971959"/>
            <a:ext cx="3270250" cy="234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20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43944" y="365125"/>
            <a:ext cx="7521262" cy="41871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проектной деятельности</a:t>
            </a: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4294967295"/>
          </p:nvPr>
        </p:nvSpPr>
        <p:spPr>
          <a:xfrm>
            <a:off x="0" y="783836"/>
            <a:ext cx="4267200" cy="29058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/>
              <a:t>   </a:t>
            </a:r>
            <a:r>
              <a:rPr lang="ru-RU" sz="2000" b="1" i="1" dirty="0">
                <a:solidFill>
                  <a:srgbClr val="002060"/>
                </a:solidFill>
              </a:rPr>
              <a:t>«Занимательная математика»</a:t>
            </a:r>
          </a:p>
          <a:p>
            <a:pPr marL="0" indent="0"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Систематизация знаний воспитанников о дидактических играх. Создание условий и расширение пособий по математическому развитию, а так же творческих способностей детей в процессе изготовления.</a:t>
            </a:r>
            <a:endParaRPr lang="ru-RU" sz="1800" b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4294967295"/>
          </p:nvPr>
        </p:nvSpPr>
        <p:spPr>
          <a:xfrm>
            <a:off x="4819652" y="853686"/>
            <a:ext cx="3887787" cy="8239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</a:rPr>
              <a:t>Знакомство с бытом и традициями донских казаков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r>
              <a:rPr lang="ru-RU" altLang="ru-RU" sz="1800" b="1" dirty="0">
                <a:solidFill>
                  <a:schemeClr val="tx1"/>
                </a:solidFill>
              </a:rPr>
              <a:t>Знакомить детей с историей жилища казаков, их домашней утварью, традиционной казачьей кухней, семейным укладом казаков</a:t>
            </a:r>
            <a:endParaRPr lang="ru-RU" sz="18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77ED9D-3689-E567-1091-163A39D49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7" y="3134003"/>
            <a:ext cx="2289258" cy="305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F5ED6941-A7F6-D613-F619-5057102BC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6216">
            <a:off x="592374" y="5025815"/>
            <a:ext cx="1824666" cy="136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E5FFC7-0B85-2675-4C6E-59A3DDEDF6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646" y="2935276"/>
            <a:ext cx="2747003" cy="367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8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43944" y="365125"/>
            <a:ext cx="7521262" cy="41871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проектной деятельности</a:t>
            </a: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4294967295"/>
          </p:nvPr>
        </p:nvSpPr>
        <p:spPr>
          <a:xfrm>
            <a:off x="304801" y="786956"/>
            <a:ext cx="4267200" cy="12824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i="1" dirty="0"/>
              <a:t>   </a:t>
            </a:r>
            <a:r>
              <a:rPr lang="ru-RU" sz="2000" b="1" i="1" dirty="0">
                <a:solidFill>
                  <a:srgbClr val="002060"/>
                </a:solidFill>
              </a:rPr>
              <a:t>«Ай да каша-пища наша»</a:t>
            </a:r>
          </a:p>
          <a:p>
            <a:pPr marL="0" indent="0"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 традиционных блюд</a:t>
            </a:r>
            <a:endParaRPr lang="ru-RU" sz="1800" b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4294967295"/>
          </p:nvPr>
        </p:nvSpPr>
        <p:spPr>
          <a:xfrm>
            <a:off x="4876802" y="783836"/>
            <a:ext cx="3887787" cy="8239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</a:rPr>
              <a:t>Молоко и молочные продукты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r>
              <a:rPr lang="ru-RU" altLang="ru-RU" sz="2000" b="1" dirty="0">
                <a:solidFill>
                  <a:schemeClr val="tx1"/>
                </a:solidFill>
              </a:rPr>
              <a:t>Изучение  разнообразия продуктов из молока</a:t>
            </a:r>
            <a:endParaRPr lang="ru-RU" sz="20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3C8597-1AC2-8DFE-526D-54D81E79E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92" y="1935746"/>
            <a:ext cx="2752273" cy="195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32F807F-337C-425A-3A42-0015D7D9E0D2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84" y="4579935"/>
            <a:ext cx="2926181" cy="195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Объект 3">
            <a:extLst>
              <a:ext uri="{FF2B5EF4-FFF2-40B4-BE49-F238E27FC236}">
                <a16:creationId xmlns:a16="http://schemas.microsoft.com/office/drawing/2014/main" id="{B7750A90-C04C-4E9E-4007-A83EAC228573}"/>
              </a:ext>
            </a:extLst>
          </p:cNvPr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02" y="3662819"/>
            <a:ext cx="2752273" cy="183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842933-4FA1-F711-FA06-CEAF89B95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427" y="2286251"/>
            <a:ext cx="2959873" cy="224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IMG_2465">
            <a:extLst>
              <a:ext uri="{FF2B5EF4-FFF2-40B4-BE49-F238E27FC236}">
                <a16:creationId xmlns:a16="http://schemas.microsoft.com/office/drawing/2014/main" id="{0D7E28FB-83EE-4A51-5249-0F7018357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448" y="4012653"/>
            <a:ext cx="1901950" cy="142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IMG_2434">
            <a:extLst>
              <a:ext uri="{FF2B5EF4-FFF2-40B4-BE49-F238E27FC236}">
                <a16:creationId xmlns:a16="http://schemas.microsoft.com/office/drawing/2014/main" id="{5AF03660-6B48-F9A4-CE33-34BC2A18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848" y="4761257"/>
            <a:ext cx="2413015" cy="180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435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43944" y="365125"/>
            <a:ext cx="7521262" cy="41871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проектной деятельности</a:t>
            </a: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4294967295"/>
          </p:nvPr>
        </p:nvSpPr>
        <p:spPr>
          <a:xfrm>
            <a:off x="2122907" y="776261"/>
            <a:ext cx="4267200" cy="12824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i="1" dirty="0"/>
              <a:t>   </a:t>
            </a:r>
            <a:r>
              <a:rPr lang="ru-RU" sz="2000" b="1" i="1" dirty="0">
                <a:solidFill>
                  <a:srgbClr val="002060"/>
                </a:solidFill>
              </a:rPr>
              <a:t>«Хлеб всему голова»</a:t>
            </a:r>
          </a:p>
          <a:p>
            <a:pPr marL="0" indent="0">
              <a:buNone/>
            </a:pPr>
            <a:endParaRPr 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39B47D9A-8A59-580D-91A8-E53B19289440}"/>
              </a:ext>
            </a:extLst>
          </p:cNvPr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" t="4443" r="21255" b="4659"/>
          <a:stretch>
            <a:fillRect/>
          </a:stretch>
        </p:blipFill>
        <p:spPr bwMode="auto">
          <a:xfrm>
            <a:off x="599572" y="1269863"/>
            <a:ext cx="3399069" cy="252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Объект 5">
            <a:extLst>
              <a:ext uri="{FF2B5EF4-FFF2-40B4-BE49-F238E27FC236}">
                <a16:creationId xmlns:a16="http://schemas.microsoft.com/office/drawing/2014/main" id="{3B3A032A-0999-C797-EBEA-C77F80D88ADA}"/>
              </a:ext>
            </a:extLst>
          </p:cNvPr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89" y="4020758"/>
            <a:ext cx="3474286" cy="231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B7F3B53E-FA44-D901-403E-20ED55496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4" t="6023" r="2968" b="6023"/>
          <a:stretch>
            <a:fillRect/>
          </a:stretch>
        </p:blipFill>
        <p:spPr bwMode="auto">
          <a:xfrm>
            <a:off x="4739427" y="3997012"/>
            <a:ext cx="3492503" cy="232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Объект 5">
            <a:extLst>
              <a:ext uri="{FF2B5EF4-FFF2-40B4-BE49-F238E27FC236}">
                <a16:creationId xmlns:a16="http://schemas.microsoft.com/office/drawing/2014/main" id="{3F4C200B-68C9-775E-4AF4-CD4876E47E89}"/>
              </a:ext>
            </a:extLst>
          </p:cNvPr>
          <p:cNvPicPr>
            <a:picLocks noGrp="1"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028" y="1225956"/>
            <a:ext cx="3856193" cy="257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882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-1" y="365125"/>
            <a:ext cx="8718997" cy="395288"/>
          </a:xfrm>
        </p:spPr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+mn-lt"/>
              </a:rPr>
              <a:t>     </a:t>
            </a:r>
            <a:br>
              <a:rPr lang="ru-RU" sz="2800" b="1" i="1" dirty="0">
                <a:solidFill>
                  <a:srgbClr val="002060"/>
                </a:solidFill>
                <a:latin typeface="+mn-lt"/>
              </a:rPr>
            </a:br>
            <a:r>
              <a:rPr lang="ru-RU" sz="2800" b="1" i="1" dirty="0">
                <a:solidFill>
                  <a:srgbClr val="002060"/>
                </a:solidFill>
                <a:latin typeface="+mn-lt"/>
              </a:rPr>
              <a:t>      </a:t>
            </a:r>
            <a:r>
              <a:rPr lang="ru-RU" sz="3100" b="1" i="1" dirty="0">
                <a:solidFill>
                  <a:srgbClr val="002060"/>
                </a:solidFill>
                <a:latin typeface="+mn-lt"/>
              </a:rPr>
              <a:t>Информационно-коммуникативная технология</a:t>
            </a:r>
            <a:br>
              <a:rPr lang="ru-RU" sz="3100" b="1" i="1" dirty="0">
                <a:solidFill>
                  <a:srgbClr val="002060"/>
                </a:solidFill>
                <a:latin typeface="+mn-lt"/>
              </a:rPr>
            </a:br>
            <a:br>
              <a:rPr lang="ru-RU" sz="3100" b="1" i="1" dirty="0">
                <a:solidFill>
                  <a:srgbClr val="002060"/>
                </a:solidFill>
                <a:latin typeface="+mn-lt"/>
              </a:rPr>
            </a:br>
            <a:endParaRPr lang="ru-RU" sz="31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145" y="562769"/>
            <a:ext cx="816520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i="1" dirty="0"/>
          </a:p>
          <a:p>
            <a:r>
              <a:rPr lang="ru-RU" sz="2000" b="1" i="1" dirty="0"/>
              <a:t>Данный вид технологии использую для оформление материалов по различным направлениям деятельности с использованием программ Microsoft Office, Word, в том числе при разработки планов и конспектов НОД, различного вида мероприятий, консультаций для родителей.  Создаю презентации в программе Power Point для повышения эффективности воспитательно-образовательного процесса  с детьми и педагогической компетенции у родителей в процессе проведения родительских собраний, праздничных мероприятий.</a:t>
            </a:r>
          </a:p>
          <a:p>
            <a:r>
              <a:rPr lang="ru-RU" sz="2000" b="1" i="1" dirty="0"/>
              <a:t>Использую дополнительный познавательно – иллюстративный материал из интернета для оформления стендов, буклетов и т.д.</a:t>
            </a:r>
          </a:p>
          <a:p>
            <a:r>
              <a:rPr lang="ru-RU" sz="2000" b="1" i="1" dirty="0"/>
              <a:t>Привлекаю детей и родителей к совместному</a:t>
            </a:r>
          </a:p>
          <a:p>
            <a:r>
              <a:rPr lang="ru-RU" sz="2000" b="1" i="1" dirty="0"/>
              <a:t>поиску информации.</a:t>
            </a:r>
          </a:p>
          <a:p>
            <a:br>
              <a:rPr lang="ru-RU" sz="2000" b="1" i="1" dirty="0"/>
            </a:br>
            <a:r>
              <a:rPr lang="ru-RU" sz="2000" b="1" i="1" dirty="0"/>
              <a:t>Знакомлюсь  с опытом педагогов </a:t>
            </a:r>
          </a:p>
          <a:p>
            <a:r>
              <a:rPr lang="ru-RU" sz="2000" b="1" i="1" dirty="0"/>
              <a:t>из разных регионов страны.</a:t>
            </a:r>
            <a:br>
              <a:rPr lang="ru-RU" sz="2000" b="1" i="1" dirty="0"/>
            </a:br>
            <a:br>
              <a:rPr lang="ru-RU" sz="2000" b="1" i="1" dirty="0"/>
            </a:br>
            <a:endParaRPr lang="ru-RU" sz="2000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49DC79-611A-8D96-1596-7120F7108E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296" y="4376497"/>
            <a:ext cx="2508250" cy="187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92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9840" y="334852"/>
            <a:ext cx="3276063" cy="97879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+mn-lt"/>
              </a:rPr>
              <a:t>Технология исследовательской деятельности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33362" y="90154"/>
            <a:ext cx="3983178" cy="55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>
                <a:solidFill>
                  <a:srgbClr val="002060"/>
                </a:solidFill>
              </a:rPr>
              <a:t>Технология личностно-ориентированного подхода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002060"/>
                </a:solidFill>
              </a:rPr>
              <a:t>Игровые технологии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002060"/>
                </a:solidFill>
              </a:rPr>
              <a:t>Технологии развивающего обучения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2331" y="2057400"/>
            <a:ext cx="2886688" cy="186145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B4F785-03A0-F5B3-62F2-C18E133449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08" y="1375023"/>
            <a:ext cx="2673016" cy="35640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D135FB-6BE5-37EF-34EF-6C7B4E90C4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96" y="3236493"/>
            <a:ext cx="2442210" cy="32664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D09DE9-FA8C-151F-044E-5225192566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7" y="3917833"/>
            <a:ext cx="3555108" cy="26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59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2" descr="4гр музей (238 of 324)">
            <a:extLst>
              <a:ext uri="{FF2B5EF4-FFF2-40B4-BE49-F238E27FC236}">
                <a16:creationId xmlns:a16="http://schemas.microsoft.com/office/drawing/2014/main" id="{9667F09E-B09F-82CF-49AB-3C951759E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25" y="390359"/>
            <a:ext cx="4214994" cy="280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4гр музей (44 of 324)">
            <a:extLst>
              <a:ext uri="{FF2B5EF4-FFF2-40B4-BE49-F238E27FC236}">
                <a16:creationId xmlns:a16="http://schemas.microsoft.com/office/drawing/2014/main" id="{CFFD4BD0-D70A-2061-BF4C-BE64FADAD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742" y="3775289"/>
            <a:ext cx="416242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4гр музей (166 of 324)">
            <a:extLst>
              <a:ext uri="{FF2B5EF4-FFF2-40B4-BE49-F238E27FC236}">
                <a16:creationId xmlns:a16="http://schemas.microsoft.com/office/drawing/2014/main" id="{4E14F871-FE9F-419B-4D54-A891D401A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537" y="390359"/>
            <a:ext cx="4360084" cy="290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4гр музей (199 of 324)">
            <a:extLst>
              <a:ext uri="{FF2B5EF4-FFF2-40B4-BE49-F238E27FC236}">
                <a16:creationId xmlns:a16="http://schemas.microsoft.com/office/drawing/2014/main" id="{C926AB45-DA59-BD73-8AD3-C57CF4D33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6" y="3775289"/>
            <a:ext cx="4152524" cy="276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0091" y="3067403"/>
            <a:ext cx="3689797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Знакомимся с бытом и обычаями родного края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388897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13" y="1457572"/>
            <a:ext cx="6684137" cy="5013103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93181" y="193184"/>
            <a:ext cx="8731877" cy="991672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FF0000"/>
                </a:solidFill>
                <a:latin typeface="+mn-lt"/>
              </a:rPr>
              <a:t>4.2. Осуществление методической деятельности</a:t>
            </a:r>
            <a:br>
              <a:rPr lang="ru-RU" sz="3100" b="1" i="1" dirty="0">
                <a:solidFill>
                  <a:srgbClr val="FF0000"/>
                </a:solidFill>
                <a:latin typeface="+mn-lt"/>
              </a:rPr>
            </a:br>
            <a:r>
              <a:rPr lang="ru-RU" sz="2800" b="1" i="1" dirty="0">
                <a:solidFill>
                  <a:srgbClr val="002060"/>
                </a:solidFill>
                <a:latin typeface="+mn-lt"/>
              </a:rPr>
              <a:t>Развивающая предметно-пространственная среда</a:t>
            </a:r>
          </a:p>
        </p:txBody>
      </p:sp>
    </p:spTree>
    <p:extLst>
      <p:ext uri="{BB962C8B-B14F-4D97-AF65-F5344CB8AC3E}">
        <p14:creationId xmlns:p14="http://schemas.microsoft.com/office/powerpoint/2010/main" val="681971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C519CA-3F22-BCB1-AAF8-EB75BA645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" y="563880"/>
            <a:ext cx="3006090" cy="40081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1771C4-8136-C96E-B272-3C4F3763E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4410" y="563880"/>
            <a:ext cx="3695700" cy="277177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A5007FF-7A2C-0B43-C0C0-23B313E2CE30}"/>
              </a:ext>
            </a:extLst>
          </p:cNvPr>
          <p:cNvSpPr/>
          <p:nvPr/>
        </p:nvSpPr>
        <p:spPr>
          <a:xfrm>
            <a:off x="643891" y="4772829"/>
            <a:ext cx="300609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Патриотической воспитание</a:t>
            </a:r>
            <a:endParaRPr lang="ru-RU" b="1" i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D1887D0-3083-48CE-9D45-651D00ECC3DD}"/>
              </a:ext>
            </a:extLst>
          </p:cNvPr>
          <p:cNvSpPr/>
          <p:nvPr/>
        </p:nvSpPr>
        <p:spPr>
          <a:xfrm>
            <a:off x="5293995" y="2935545"/>
            <a:ext cx="3006090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Этикет</a:t>
            </a:r>
            <a:endParaRPr lang="ru-RU" b="1" i="1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E22BDE1-EF4D-8FCD-7AF9-E2421E815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967" y="3522346"/>
            <a:ext cx="3156585" cy="236743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45B68E7-5002-4CCD-7E6E-596666E1A4B5}"/>
              </a:ext>
            </a:extLst>
          </p:cNvPr>
          <p:cNvSpPr/>
          <p:nvPr/>
        </p:nvSpPr>
        <p:spPr>
          <a:xfrm>
            <a:off x="5149214" y="5722533"/>
            <a:ext cx="300609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Художественное творчество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631644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B9C80F-864D-5EBB-282B-2ECD274FE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65" y="609600"/>
            <a:ext cx="4011930" cy="53492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803CF2-E808-D948-6797-347896679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609600"/>
            <a:ext cx="4040505" cy="538734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280D7B0-A1F7-B919-83B8-BC9B56546A53}"/>
              </a:ext>
            </a:extLst>
          </p:cNvPr>
          <p:cNvSpPr/>
          <p:nvPr/>
        </p:nvSpPr>
        <p:spPr>
          <a:xfrm>
            <a:off x="720091" y="5679609"/>
            <a:ext cx="3006090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Музыкальный уголок</a:t>
            </a:r>
            <a:endParaRPr lang="ru-RU" b="1" i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6BD1123-A942-C668-619F-0E86EF0B697E}"/>
              </a:ext>
            </a:extLst>
          </p:cNvPr>
          <p:cNvSpPr/>
          <p:nvPr/>
        </p:nvSpPr>
        <p:spPr>
          <a:xfrm>
            <a:off x="5117782" y="5596830"/>
            <a:ext cx="300609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Настольный </a:t>
            </a:r>
          </a:p>
          <a:p>
            <a:pPr algn="ctr"/>
            <a:r>
              <a:rPr lang="ru-RU" sz="2000" b="1" i="1" dirty="0"/>
              <a:t>кукольный театр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12597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355725" y="645625"/>
            <a:ext cx="4660804" cy="18409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i="1" dirty="0"/>
              <a:t>Методическая разработка «Занимательная химия» Создает условия для знакомства ребенка с многообразием мира. Получение первичного практического опыта экспериментирования. </a:t>
            </a:r>
            <a:endParaRPr lang="ru-RU" sz="2400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4B1C94-EF6C-D77F-A725-55822119B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236" y="338628"/>
            <a:ext cx="2394065" cy="3196244"/>
          </a:xfrm>
          <a:prstGeom prst="rect">
            <a:avLst/>
          </a:prstGeom>
        </p:spPr>
      </p:pic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4606E526-7415-9E87-6ECD-A2E230CE0E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147591"/>
              </p:ext>
            </p:extLst>
          </p:nvPr>
        </p:nvGraphicFramePr>
        <p:xfrm>
          <a:off x="440054" y="3043293"/>
          <a:ext cx="4604818" cy="2910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0666440" imgH="6742800" progId="">
                  <p:embed/>
                </p:oleObj>
              </mc:Choice>
              <mc:Fallback>
                <p:oleObj r:id="rId4" imgW="10666440" imgH="67428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0054" y="3043293"/>
                        <a:ext cx="4604818" cy="2910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365EB801-8DB1-14DE-65B4-6EEECFB2D9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752408"/>
              </p:ext>
            </p:extLst>
          </p:nvPr>
        </p:nvGraphicFramePr>
        <p:xfrm>
          <a:off x="5227638" y="3862388"/>
          <a:ext cx="3665537" cy="275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4222160" imgH="10692000" progId="">
                  <p:embed/>
                </p:oleObj>
              </mc:Choice>
              <mc:Fallback>
                <p:oleObj r:id="rId6" imgW="14222160" imgH="10692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27638" y="3862388"/>
                        <a:ext cx="3665537" cy="275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1309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0070" y="576200"/>
            <a:ext cx="7886700" cy="944854"/>
          </a:xfrm>
        </p:spPr>
        <p:txBody>
          <a:bodyPr>
            <a:normAutofit fontScale="90000"/>
          </a:bodyPr>
          <a:lstStyle/>
          <a:p>
            <a:r>
              <a:rPr lang="ru-RU" sz="2800" b="1" i="1" dirty="0">
                <a:latin typeface="+mn-lt"/>
              </a:rPr>
              <a:t>Методическая разработка «Развитие творческих способностей у детей через аппликацию и рисование с использованием нетрадиционных приемов и материалов»</a:t>
            </a: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38738DC-9E0E-B5C4-8057-33B404FC17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491" y="1825625"/>
            <a:ext cx="3259518" cy="4351338"/>
          </a:xfrm>
        </p:spPr>
      </p:pic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8CCE12E7-40CF-2506-B964-010CC4AFF3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93" y="1825625"/>
            <a:ext cx="3253305" cy="4351338"/>
          </a:xfr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6F69CDB-B16D-3F0E-B24C-E30325086EA4}"/>
              </a:ext>
            </a:extLst>
          </p:cNvPr>
          <p:cNvSpPr/>
          <p:nvPr/>
        </p:nvSpPr>
        <p:spPr>
          <a:xfrm>
            <a:off x="1091808" y="5773648"/>
            <a:ext cx="300609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Рисуем «картины» </a:t>
            </a:r>
          </a:p>
          <a:p>
            <a:pPr algn="ctr"/>
            <a:r>
              <a:rPr lang="ru-RU" sz="2000" b="1" i="1" dirty="0" err="1"/>
              <a:t>фруто</a:t>
            </a:r>
            <a:r>
              <a:rPr lang="ru-RU" sz="2000" b="1" i="1" dirty="0"/>
              <a:t>-крышками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731428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F2D5CC-321C-E7F5-9D09-D924B17D97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798">
            <a:off x="517292" y="425769"/>
            <a:ext cx="3473450" cy="26050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CF0A1E-71B2-3CEE-2D39-0B2ABF512A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8811">
            <a:off x="387043" y="2226434"/>
            <a:ext cx="3086601" cy="23149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CF4784-1A17-80EA-19E8-AB50E633E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6183">
            <a:off x="4567347" y="478560"/>
            <a:ext cx="4203700" cy="31429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17011F-E375-62FB-BECD-D5DAF61CC7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64" y="3007785"/>
            <a:ext cx="2681074" cy="357476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50973B0-DD65-0B73-F35D-BC13B675BB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675" y="4198193"/>
            <a:ext cx="3351675" cy="251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34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-5715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789" y="218941"/>
            <a:ext cx="8386561" cy="5280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+mn-lt"/>
              </a:rPr>
              <a:t>5.Взаимодействие с семьями воспитанников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B000EB-C732-4C38-92F3-E3B276EB3E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  <a14:imgEffect>
                      <a14:brightnessContrast brigh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9" y="921145"/>
            <a:ext cx="7219421" cy="541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00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546" y="227304"/>
            <a:ext cx="88993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 6. Демонстрация уровня педагогической деятельности</a:t>
            </a:r>
          </a:p>
          <a:p>
            <a:r>
              <a:rPr lang="ru-RU" sz="2400" b="1" i="1" dirty="0">
                <a:solidFill>
                  <a:srgbClr val="002060"/>
                </a:solidFill>
              </a:rPr>
              <a:t>6. 1. Личные достижения (награды и поощрения)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55465-1CCB-188C-0D7D-018BC20B4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95" y="1774719"/>
            <a:ext cx="7918003" cy="470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90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8A54BA-EE4D-2EBF-3FE2-52A585CF5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0185">
            <a:off x="543043" y="260351"/>
            <a:ext cx="3028712" cy="43815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3AD067-101B-7692-BD66-09EB2B05BE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29090">
            <a:off x="4937207" y="657040"/>
            <a:ext cx="3587752" cy="26908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85F1917-60ED-C053-DB0A-B24BD3A031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39145">
            <a:off x="5435514" y="2644119"/>
            <a:ext cx="3803647" cy="28527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13DC8DC-0138-3454-FFCE-455A1AA9F5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72425" y="2861734"/>
            <a:ext cx="4351866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58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0CA0EB-FB2A-4261-37EC-6D174F9DF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141274"/>
            <a:ext cx="8794750" cy="657545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40CE30-743B-9E44-5990-D722BCD6F863}"/>
              </a:ext>
            </a:extLst>
          </p:cNvPr>
          <p:cNvSpPr/>
          <p:nvPr/>
        </p:nvSpPr>
        <p:spPr>
          <a:xfrm>
            <a:off x="2194197" y="5720805"/>
            <a:ext cx="6270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highlight>
                  <a:srgbClr val="FFFF00"/>
                </a:highligh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56001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2398</TotalTime>
  <Words>616</Words>
  <Application>Microsoft Office PowerPoint</Application>
  <PresentationFormat>Экран (4:3)</PresentationFormat>
  <Paragraphs>96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Courier New</vt:lpstr>
      <vt:lpstr>Times New Roman</vt:lpstr>
      <vt:lpstr>Тема Office</vt:lpstr>
      <vt:lpstr>Портфолио воспитателя  </vt:lpstr>
      <vt:lpstr>Содержание</vt:lpstr>
      <vt:lpstr>1. Информационная карта</vt:lpstr>
      <vt:lpstr>Жизненное кредо:</vt:lpstr>
      <vt:lpstr>Педагогическое кредо:</vt:lpstr>
      <vt:lpstr>2. Образование</vt:lpstr>
      <vt:lpstr>3. Курсы повышения квалификации</vt:lpstr>
      <vt:lpstr>3. Курсы повышения квалификации</vt:lpstr>
      <vt:lpstr>Презентация PowerPoint</vt:lpstr>
      <vt:lpstr>  Технология проектной деятельности  </vt:lpstr>
      <vt:lpstr>  Технология проектной деятельности  </vt:lpstr>
      <vt:lpstr>  Технология проектной деятельности  </vt:lpstr>
      <vt:lpstr>            Информационно-коммуникативная технология  </vt:lpstr>
      <vt:lpstr>Технология исследовательской деятельности</vt:lpstr>
      <vt:lpstr>Презентация PowerPoint</vt:lpstr>
      <vt:lpstr>4.2. Осуществление методической деятельности Развивающая предметно-пространственная среда</vt:lpstr>
      <vt:lpstr>Презентация PowerPoint</vt:lpstr>
      <vt:lpstr>Презентация PowerPoint</vt:lpstr>
      <vt:lpstr>Презентация PowerPoint</vt:lpstr>
      <vt:lpstr>Методическая разработка «Развитие творческих способностей у детей через аппликацию и рисование с использованием нетрадиционных приемов и материалов»</vt:lpstr>
      <vt:lpstr>Презентация PowerPoint</vt:lpstr>
      <vt:lpstr>5.Взаимодействие с семьями воспитанников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Vladimir Kuznetsov</cp:lastModifiedBy>
  <cp:revision>66</cp:revision>
  <dcterms:created xsi:type="dcterms:W3CDTF">2021-02-18T14:58:06Z</dcterms:created>
  <dcterms:modified xsi:type="dcterms:W3CDTF">2023-10-17T15:49:51Z</dcterms:modified>
</cp:coreProperties>
</file>